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3" r:id="rId2"/>
    <p:sldMasterId id="2147483705" r:id="rId3"/>
  </p:sldMasterIdLst>
  <p:notesMasterIdLst>
    <p:notesMasterId r:id="rId33"/>
  </p:notesMasterIdLst>
  <p:handoutMasterIdLst>
    <p:handoutMasterId r:id="rId34"/>
  </p:handoutMasterIdLst>
  <p:sldIdLst>
    <p:sldId id="274" r:id="rId4"/>
    <p:sldId id="276" r:id="rId5"/>
    <p:sldId id="545" r:id="rId6"/>
    <p:sldId id="549" r:id="rId7"/>
    <p:sldId id="550" r:id="rId8"/>
    <p:sldId id="551" r:id="rId9"/>
    <p:sldId id="552" r:id="rId10"/>
    <p:sldId id="553" r:id="rId11"/>
    <p:sldId id="547" r:id="rId12"/>
    <p:sldId id="554" r:id="rId13"/>
    <p:sldId id="555" r:id="rId14"/>
    <p:sldId id="556" r:id="rId15"/>
    <p:sldId id="557" r:id="rId16"/>
    <p:sldId id="559" r:id="rId17"/>
    <p:sldId id="548" r:id="rId18"/>
    <p:sldId id="564" r:id="rId19"/>
    <p:sldId id="574" r:id="rId20"/>
    <p:sldId id="561" r:id="rId21"/>
    <p:sldId id="575" r:id="rId22"/>
    <p:sldId id="576" r:id="rId23"/>
    <p:sldId id="577" r:id="rId24"/>
    <p:sldId id="578" r:id="rId25"/>
    <p:sldId id="579" r:id="rId26"/>
    <p:sldId id="546" r:id="rId27"/>
    <p:sldId id="349" r:id="rId28"/>
    <p:sldId id="478" r:id="rId29"/>
    <p:sldId id="614" r:id="rId30"/>
    <p:sldId id="608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1. Traditional networking" id="{4828EE66-7586-4C84-A7A4-917B98986C1D}">
          <p14:sldIdLst>
            <p14:sldId id="545"/>
            <p14:sldId id="549"/>
            <p14:sldId id="550"/>
            <p14:sldId id="551"/>
            <p14:sldId id="552"/>
            <p14:sldId id="553"/>
          </p14:sldIdLst>
        </p14:section>
        <p14:section name="2. Software Define Networking (SDN)" id="{FC2D52DF-BFA0-48FD-8D18-4DA19DB1A01E}">
          <p14:sldIdLst>
            <p14:sldId id="547"/>
            <p14:sldId id="554"/>
            <p14:sldId id="555"/>
            <p14:sldId id="556"/>
            <p14:sldId id="557"/>
            <p14:sldId id="559"/>
            <p14:sldId id="548"/>
          </p14:sldIdLst>
        </p14:section>
        <p14:section name="3. Simulators for SDN" id="{836907E1-CED5-4647-AC02-0359AD2997B6}">
          <p14:sldIdLst>
            <p14:sldId id="564"/>
            <p14:sldId id="574"/>
            <p14:sldId id="561"/>
            <p14:sldId id="575"/>
            <p14:sldId id="576"/>
            <p14:sldId id="577"/>
            <p14:sldId id="578"/>
            <p14:sldId id="579"/>
          </p14:sldIdLst>
        </p14:section>
        <p14:section name="3. Demo" id="{979BE68F-1BCC-4402-ACB9-34B768C3000F}">
          <p14:sldIdLst>
            <p14:sldId id="546"/>
          </p14:sldIdLst>
        </p14:section>
        <p14:section name="Conclusion" id="{10E03AB1-9AA8-4E86-9A64-D741901E50A2}">
          <p14:sldIdLst>
            <p14:sldId id="349"/>
            <p14:sldId id="478"/>
            <p14:sldId id="614"/>
            <p14:sldId id="60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4C8"/>
    <a:srgbClr val="C4D7EA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9" autoAdjust="0"/>
    <p:restoredTop sz="94620" autoAdjust="0"/>
  </p:normalViewPr>
  <p:slideViewPr>
    <p:cSldViewPr snapToGrid="0" showGuides="1">
      <p:cViewPr varScale="1">
        <p:scale>
          <a:sx n="111" d="100"/>
          <a:sy n="111" d="100"/>
        </p:scale>
        <p:origin x="468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24.6.2022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6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79892" y="3310569"/>
            <a:ext cx="1915477" cy="2073028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13512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581396"/>
            <a:ext cx="2404872" cy="11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53963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694614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986134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10986134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89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7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0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2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5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arning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442" y="519236"/>
            <a:ext cx="9509760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69806"/>
            <a:ext cx="9509602" cy="4326192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600"/>
              </a:spcAft>
              <a:buNone/>
              <a:defRPr sz="2200"/>
            </a:lvl1pPr>
            <a:lvl2pPr marL="401637" indent="-342900">
              <a:spcBef>
                <a:spcPts val="1800"/>
              </a:spcBef>
              <a:buFont typeface="+mj-lt"/>
              <a:buAutoNum type="alphaUcPeriod"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Confidential – For Training Purposes Only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1581" y="2374047"/>
            <a:ext cx="2700285" cy="2922387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69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64716" y="2374047"/>
            <a:ext cx="2457149" cy="2659253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37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2565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2221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4"/>
            <a:ext cx="10961783" cy="9283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4D6003-8C5F-4462-A86F-8F583D2B0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99" y="245591"/>
            <a:ext cx="1882262" cy="7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2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718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9287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1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8159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7331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5541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1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47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96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480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166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31657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9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87" r:id="rId15"/>
    <p:sldLayoutId id="2147483690" r:id="rId16"/>
    <p:sldLayoutId id="2147483691" r:id="rId17"/>
    <p:sldLayoutId id="2147483726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60591"/>
            <a:ext cx="847346" cy="4450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30728" y="6441416"/>
            <a:ext cx="251671" cy="22159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r">
              <a:lnSpc>
                <a:spcPct val="90000"/>
              </a:lnSpc>
            </a:pPr>
            <a:fld id="{DC2F7041-B349-41E1-9410-B2256D05E940}" type="slidenum">
              <a:rPr lang="en-US" sz="1600" smtClean="0">
                <a:solidFill>
                  <a:srgbClr val="646569"/>
                </a:solidFill>
              </a:rPr>
              <a:pPr algn="r">
                <a:lnSpc>
                  <a:spcPct val="90000"/>
                </a:lnSpc>
              </a:pPr>
              <a:t>‹#›</a:t>
            </a:fld>
            <a:endParaRPr lang="en-US" sz="1600" dirty="0">
              <a:solidFill>
                <a:srgbClr val="646569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1"/>
            <a:ext cx="12192000" cy="182880"/>
            <a:chOff x="0" y="-1"/>
            <a:chExt cx="12192000" cy="182880"/>
          </a:xfrm>
        </p:grpSpPr>
        <p:sp>
          <p:nvSpPr>
            <p:cNvPr id="8" name="Rectangle 7"/>
            <p:cNvSpPr/>
            <p:nvPr userDrawn="1"/>
          </p:nvSpPr>
          <p:spPr bwMode="ltGray">
            <a:xfrm>
              <a:off x="0" y="-1"/>
              <a:ext cx="12192000" cy="18288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" name="Rectangle 10"/>
            <p:cNvSpPr/>
            <p:nvPr userDrawn="1"/>
          </p:nvSpPr>
          <p:spPr bwMode="ltGray">
            <a:xfrm>
              <a:off x="1456946" y="-1"/>
              <a:ext cx="10735054" cy="182880"/>
            </a:xfrm>
            <a:custGeom>
              <a:avLst/>
              <a:gdLst>
                <a:gd name="connsiteX0" fmla="*/ 0 w 10735054"/>
                <a:gd name="connsiteY0" fmla="*/ 0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0 w 10735054"/>
                <a:gd name="connsiteY4" fmla="*/ 0 h 182880"/>
                <a:gd name="connsiteX0" fmla="*/ 969264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9692640 w 10735054"/>
                <a:gd name="connsiteY4" fmla="*/ 9144 h 182880"/>
                <a:gd name="connsiteX0" fmla="*/ 745236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7452360 w 10735054"/>
                <a:gd name="connsiteY4" fmla="*/ 9144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5054" h="182880">
                  <a:moveTo>
                    <a:pt x="7452360" y="9144"/>
                  </a:moveTo>
                  <a:lnTo>
                    <a:pt x="10735054" y="0"/>
                  </a:lnTo>
                  <a:lnTo>
                    <a:pt x="10735054" y="182880"/>
                  </a:lnTo>
                  <a:lnTo>
                    <a:pt x="0" y="182880"/>
                  </a:lnTo>
                  <a:lnTo>
                    <a:pt x="7452360" y="9144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54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73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hyperlink" Target="http://mininet.org/download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sourceforge.net/projects/xming/" TargetMode="External"/><Relationship Id="rId4" Type="http://schemas.openxmlformats.org/officeDocument/2006/relationships/hyperlink" Target="https://www.putty.or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ininet.org/download/" TargetMode="External"/><Relationship Id="rId2" Type="http://schemas.openxmlformats.org/officeDocument/2006/relationships/hyperlink" Target="http://h22208.www2.hpe.com/eginfolib/networking/docs/sdn/sdnc2_6/5998-8473install/content/s_download_sw.html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ip_address:8443/sdn/u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site/apic-em/" TargetMode="External"/><Relationship Id="rId2" Type="http://schemas.openxmlformats.org/officeDocument/2006/relationships/hyperlink" Target="https://software.cisco.com/download/home/286208072/type/286291196/release/1.2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products/nsx/nsx-hol.html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76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71.png"/><Relationship Id="rId21" Type="http://schemas.openxmlformats.org/officeDocument/2006/relationships/image" Target="../media/image80.png"/><Relationship Id="rId7" Type="http://schemas.openxmlformats.org/officeDocument/2006/relationships/image" Target="../media/image73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78.png"/><Relationship Id="rId25" Type="http://schemas.openxmlformats.org/officeDocument/2006/relationships/image" Target="../media/image82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75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72.png"/><Relationship Id="rId15" Type="http://schemas.openxmlformats.org/officeDocument/2006/relationships/image" Target="../media/image77.jpeg"/><Relationship Id="rId23" Type="http://schemas.openxmlformats.org/officeDocument/2006/relationships/image" Target="../media/image81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79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74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2883" y="767571"/>
            <a:ext cx="3803541" cy="55503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34465"/>
                </a:solidFill>
              </a:rPr>
              <a:t>Lecture 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47" y="-148342"/>
            <a:ext cx="10965303" cy="1068089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BC8622-A5B7-4172-8C91-8696AAF97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762" y="1459699"/>
            <a:ext cx="4863785" cy="3216178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40E25-3A12-4677-BB8C-7E25B029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SDN?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D7A63F-D72D-4726-A64A-C9B7E40D0F0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195388"/>
            <a:ext cx="11817350" cy="5662612"/>
          </a:xfrm>
        </p:spPr>
        <p:txBody>
          <a:bodyPr/>
          <a:lstStyle/>
          <a:p>
            <a:r>
              <a:rPr lang="en-US" dirty="0"/>
              <a:t>SDN - Software Defined Networking</a:t>
            </a:r>
          </a:p>
          <a:p>
            <a:r>
              <a:rPr lang="en-US" dirty="0"/>
              <a:t>SDN uses a centralized control plane - SDN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CC38B-1D1E-450D-83D7-9545BFD6EC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93A18-BEF3-439E-B6C3-3474CF5B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58" y="2611061"/>
            <a:ext cx="4203969" cy="41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49942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C1EA61-F215-4BC6-93E8-C60B46FB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034" y="1271930"/>
            <a:ext cx="4518604" cy="52796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3D2D57-BA55-4A8F-ABAD-BD7A4B43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controller interfaces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B729-C58D-44C3-A38B-1CCDB5C05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7F5185-54CD-4DA6-98DE-FE22E01818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71930"/>
            <a:ext cx="6627953" cy="5202237"/>
          </a:xfrm>
        </p:spPr>
        <p:txBody>
          <a:bodyPr>
            <a:normAutofit/>
          </a:bodyPr>
          <a:lstStyle/>
          <a:p>
            <a:r>
              <a:rPr lang="en-US" dirty="0"/>
              <a:t>Northbound Interface (NBI)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Used to access  and program </a:t>
            </a:r>
            <a:br>
              <a:rPr lang="en-US" sz="3000" dirty="0"/>
            </a:br>
            <a:r>
              <a:rPr lang="en-US" sz="3000" dirty="0"/>
              <a:t>the controller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Can have GUI, CLI and API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You can write scripts for </a:t>
            </a:r>
            <a:br>
              <a:rPr lang="en-US" sz="3000" dirty="0"/>
            </a:br>
            <a:r>
              <a:rPr lang="en-US" sz="3000" dirty="0"/>
              <a:t>automation</a:t>
            </a:r>
          </a:p>
          <a:p>
            <a:r>
              <a:rPr lang="en-US" dirty="0"/>
              <a:t>Southbound Interface (SBI)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The controller’s communication</a:t>
            </a:r>
            <a:br>
              <a:rPr lang="en-US" sz="3000" dirty="0"/>
            </a:br>
            <a:r>
              <a:rPr lang="en-US" sz="3000" dirty="0"/>
              <a:t>with the “dumb” devices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It is a software interface, often API</a:t>
            </a:r>
          </a:p>
        </p:txBody>
      </p:sp>
    </p:spTree>
    <p:extLst>
      <p:ext uri="{BB962C8B-B14F-4D97-AF65-F5344CB8AC3E}">
        <p14:creationId xmlns:p14="http://schemas.microsoft.com/office/powerpoint/2010/main" val="1530143851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75089F-EA98-4DB4-8C74-43CD5A24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northbound interface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DA3C8-474A-4284-976F-C229449597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9375"/>
            <a:ext cx="7114349" cy="5202237"/>
          </a:xfrm>
        </p:spPr>
        <p:txBody>
          <a:bodyPr/>
          <a:lstStyle/>
          <a:p>
            <a:r>
              <a:rPr lang="en-US" dirty="0"/>
              <a:t>The interface allows multiple </a:t>
            </a:r>
            <a:br>
              <a:rPr lang="en-US" dirty="0"/>
            </a:br>
            <a:r>
              <a:rPr lang="en-US" dirty="0"/>
              <a:t>applications to access the controller:</a:t>
            </a:r>
          </a:p>
          <a:p>
            <a:pPr lvl="1"/>
            <a:r>
              <a:rPr lang="en-US" dirty="0"/>
              <a:t>GUI</a:t>
            </a:r>
          </a:p>
          <a:p>
            <a:pPr lvl="1"/>
            <a:r>
              <a:rPr lang="en-US" dirty="0"/>
              <a:t>Java/Python or other scripts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</a:t>
            </a:r>
          </a:p>
          <a:p>
            <a:pPr lvl="1"/>
            <a:endParaRPr lang="en-US" dirty="0"/>
          </a:p>
          <a:p>
            <a:r>
              <a:rPr lang="en-US" u="sng" dirty="0"/>
              <a:t>REST API</a:t>
            </a:r>
            <a:r>
              <a:rPr lang="en-US" dirty="0"/>
              <a:t> (next slide) is typically used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D98EC-E602-4B94-AA65-0BFFDA6A4C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3271B-7005-424F-B906-2E97E216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512" y="1403397"/>
            <a:ext cx="4439863" cy="485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2658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78CE6B-1734-4779-8070-D01D5281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31624-A76E-400A-A954-CD1D29CE13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337" y="1274671"/>
            <a:ext cx="11817350" cy="5332265"/>
          </a:xfrm>
        </p:spPr>
        <p:txBody>
          <a:bodyPr>
            <a:normAutofit/>
          </a:bodyPr>
          <a:lstStyle/>
          <a:p>
            <a:r>
              <a:rPr lang="en-US" dirty="0"/>
              <a:t>REST - Representational State Transfer</a:t>
            </a:r>
          </a:p>
          <a:p>
            <a:r>
              <a:rPr lang="en-US" u="sng" dirty="0"/>
              <a:t>REST API uses HTTP messages</a:t>
            </a:r>
            <a:r>
              <a:rPr lang="en-US" dirty="0"/>
              <a:t> to send and receive information</a:t>
            </a:r>
            <a:br>
              <a:rPr lang="en-US" dirty="0"/>
            </a:br>
            <a:r>
              <a:rPr lang="en-US" dirty="0"/>
              <a:t>between SDN controller and another application</a:t>
            </a:r>
          </a:p>
          <a:p>
            <a:r>
              <a:rPr lang="en-US" dirty="0"/>
              <a:t>Examples for such messages:</a:t>
            </a:r>
          </a:p>
          <a:p>
            <a:pPr lvl="1">
              <a:lnSpc>
                <a:spcPct val="80000"/>
              </a:lnSpc>
            </a:pPr>
            <a:r>
              <a:rPr lang="en-US" sz="2600" dirty="0"/>
              <a:t>HTTP GET: used when we want to retrieve information</a:t>
            </a:r>
          </a:p>
          <a:p>
            <a:pPr lvl="1">
              <a:lnSpc>
                <a:spcPct val="80000"/>
              </a:lnSpc>
            </a:pPr>
            <a:r>
              <a:rPr lang="en-US" sz="2600" dirty="0"/>
              <a:t>HTTP POST/PUT: used when we want to upload or update information</a:t>
            </a:r>
          </a:p>
          <a:p>
            <a:pPr marL="456915" lvl="1" indent="-456915"/>
            <a:r>
              <a:rPr lang="en-US" sz="3398" dirty="0"/>
              <a:t>The two most used data formats are: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JSON (JavaScript Object Notation)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XML (</a:t>
            </a:r>
            <a:r>
              <a:rPr lang="en-US" sz="2600" dirty="0" err="1"/>
              <a:t>eXtensible</a:t>
            </a:r>
            <a:r>
              <a:rPr lang="en-US" sz="2600" dirty="0"/>
              <a:t> Markup Language)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F4534-3BDA-447A-8466-40A00850D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6590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3DBDE8-1B9E-4AB4-8E5B-C661B075F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is the controller’s communication with the “dumb”</a:t>
            </a:r>
            <a:br>
              <a:rPr lang="en-US" dirty="0"/>
            </a:br>
            <a:r>
              <a:rPr lang="en-US" dirty="0"/>
              <a:t>hardware</a:t>
            </a:r>
          </a:p>
          <a:p>
            <a:r>
              <a:rPr lang="en-US" dirty="0"/>
              <a:t>It specifies a software (not a physical) interface</a:t>
            </a:r>
          </a:p>
          <a:p>
            <a:r>
              <a:rPr lang="en-US" dirty="0"/>
              <a:t>Some popular southbound interfaces:</a:t>
            </a:r>
          </a:p>
          <a:p>
            <a:pPr lvl="1">
              <a:buSzPct val="85000"/>
            </a:pPr>
            <a:r>
              <a:rPr lang="en-US" u="sng" dirty="0"/>
              <a:t>OpenFlow</a:t>
            </a:r>
          </a:p>
          <a:p>
            <a:pPr lvl="1">
              <a:buSzPct val="85000"/>
            </a:pPr>
            <a:r>
              <a:rPr lang="en-US" dirty="0"/>
              <a:t>Cisco OpFlex</a:t>
            </a:r>
          </a:p>
          <a:p>
            <a:pPr lvl="1">
              <a:buSzPct val="85000"/>
            </a:pPr>
            <a:r>
              <a:rPr lang="en-US" dirty="0"/>
              <a:t>CLI (in the APIC-EM controller)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CDB799-C338-4045-8FA8-349417CF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southbound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A9AE-9646-4476-A39A-6E37E7FF4E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09131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1035-FF9B-49F9-8120-1563DD9A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OpenFlow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A2B2-5689-4BD5-812D-DAEF8D5ED9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50925-0003-4C1E-A9E0-4F6F7A1B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05" y="1118996"/>
            <a:ext cx="7892205" cy="521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63831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DA6F1-1B3E-4FA6-8F0D-37B752C0B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Simulators for SDN</a:t>
            </a:r>
          </a:p>
        </p:txBody>
      </p:sp>
    </p:spTree>
    <p:extLst>
      <p:ext uri="{BB962C8B-B14F-4D97-AF65-F5344CB8AC3E}">
        <p14:creationId xmlns:p14="http://schemas.microsoft.com/office/powerpoint/2010/main" val="1592429591"/>
      </p:ext>
    </p:extLst>
  </p:cSld>
  <p:clrMapOvr>
    <a:masterClrMapping/>
  </p:clrMapOvr>
  <p:transition spd="slow" advClick="0" advTm="5000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F3853-82CD-4552-8B06-08C9E4C6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Mininet and miniedit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CF23F-51BE-4262-BF05-F5A75F0A46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712D9-3424-45B5-8954-A07CF9B8A3A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25" y="1238931"/>
            <a:ext cx="11817350" cy="5202237"/>
          </a:xfrm>
        </p:spPr>
        <p:txBody>
          <a:bodyPr/>
          <a:lstStyle/>
          <a:p>
            <a:r>
              <a:rPr lang="en-US" dirty="0"/>
              <a:t>What you need:</a:t>
            </a:r>
          </a:p>
          <a:p>
            <a:pPr lvl="1">
              <a:buSzPct val="90000"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Mininet image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SzPct val="90000"/>
            </a:pPr>
            <a:r>
              <a:rPr lang="en-US" dirty="0"/>
              <a:t>Virtualization software, for example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VirtualBox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SzPct val="90000"/>
            </a:pPr>
            <a:r>
              <a:rPr lang="en-US" dirty="0"/>
              <a:t>Terminal emulator software, for example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PuTTY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SzPct val="90000"/>
            </a:pPr>
            <a:r>
              <a:rPr lang="en-US" dirty="0"/>
              <a:t>X11 display server, for example 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Xming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SzPct val="90000"/>
            </a:pPr>
            <a:r>
              <a:rPr lang="fr-FR" b="1" dirty="0"/>
              <a:t>sudo ~/mininet/examples/miniedit.py</a:t>
            </a:r>
            <a:endParaRPr lang="en-US" b="1" dirty="0"/>
          </a:p>
          <a:p>
            <a:pPr lvl="1">
              <a:buSzPct val="90000"/>
            </a:pPr>
            <a:r>
              <a:rPr lang="en-US" dirty="0"/>
              <a:t>Patience…</a:t>
            </a:r>
          </a:p>
        </p:txBody>
      </p:sp>
    </p:spTree>
    <p:extLst>
      <p:ext uri="{BB962C8B-B14F-4D97-AF65-F5344CB8AC3E}">
        <p14:creationId xmlns:p14="http://schemas.microsoft.com/office/powerpoint/2010/main" val="190887333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F3853-82CD-4552-8B06-08C9E4C6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Mininet and miniedit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CF23F-51BE-4262-BF05-F5A75F0A46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09857-8AA4-4E30-B768-90C7EC69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166" y="1259847"/>
            <a:ext cx="7206343" cy="53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21483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F3853-82CD-4552-8B06-08C9E4C6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HPE VAN SDN controller and Mininet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BAA072-DC10-4171-8009-28D4E70B48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0350" y="1260703"/>
            <a:ext cx="11817350" cy="5202237"/>
          </a:xfrm>
        </p:spPr>
        <p:txBody>
          <a:bodyPr/>
          <a:lstStyle/>
          <a:p>
            <a:r>
              <a:rPr lang="en-US" dirty="0"/>
              <a:t>What you need:</a:t>
            </a:r>
          </a:p>
          <a:p>
            <a:pPr lvl="1">
              <a:buClr>
                <a:schemeClr val="tx1"/>
              </a:buClr>
              <a:buSzPct val="90000"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HPE VAN SDN controller appliance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Mininet image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Connectivity between both VMs and the host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Browse to the controller: </a:t>
            </a:r>
            <a:r>
              <a:rPr lang="en-US" dirty="0">
                <a:hlinkClick r:id="rId4"/>
              </a:rPr>
              <a:t>https://ip_address:8443/sdn/ui</a:t>
            </a:r>
            <a:br>
              <a:rPr lang="en-US" dirty="0"/>
            </a:br>
            <a:r>
              <a:rPr lang="en-US" sz="2000" dirty="0"/>
              <a:t>(user: </a:t>
            </a:r>
            <a:r>
              <a:rPr lang="en-US" sz="2000" b="1" dirty="0" err="1"/>
              <a:t>sdn</a:t>
            </a:r>
            <a:r>
              <a:rPr lang="en-US" sz="2000" dirty="0"/>
              <a:t>, password: </a:t>
            </a:r>
            <a:r>
              <a:rPr lang="en-US" sz="2000" b="1" dirty="0"/>
              <a:t>skyline</a:t>
            </a:r>
            <a:r>
              <a:rPr lang="en-US" sz="2000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Login to Mininet and type: </a:t>
            </a:r>
            <a:br>
              <a:rPr lang="en-US" dirty="0"/>
            </a:br>
            <a:r>
              <a:rPr lang="en-US" b="1" dirty="0"/>
              <a:t>sudo mn --controller=remote,ip= --topo=linear,4 --mac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CF23F-51BE-4262-BF05-F5A75F0A46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6962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4918359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Traditional networking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Software Defined Networking (SDN)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Simulators for SDN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Demonstration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F3853-82CD-4552-8B06-08C9E4C6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HPE VAN SDN controller and Mininet (2)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CF23F-51BE-4262-BF05-F5A75F0A46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965EA-1902-4E46-9F55-01631850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4" y="1138072"/>
            <a:ext cx="9095016" cy="567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61225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F3853-82CD-4552-8B06-08C9E4C6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APIC-EM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BAA072-DC10-4171-8009-28D4E70B48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85243"/>
            <a:ext cx="11817350" cy="5472007"/>
          </a:xfrm>
        </p:spPr>
        <p:txBody>
          <a:bodyPr>
            <a:normAutofit/>
          </a:bodyPr>
          <a:lstStyle/>
          <a:p>
            <a:r>
              <a:rPr lang="en-US" dirty="0"/>
              <a:t>APIC-EM: </a:t>
            </a:r>
            <a:r>
              <a:rPr lang="fr-FR" dirty="0"/>
              <a:t>Application Policy Infrastructure Controller - </a:t>
            </a:r>
            <a:br>
              <a:rPr lang="fr-FR" dirty="0"/>
            </a:br>
            <a:r>
              <a:rPr lang="fr-FR" dirty="0"/>
              <a:t>Enterprise Module</a:t>
            </a:r>
          </a:p>
          <a:p>
            <a:r>
              <a:rPr lang="en-US" dirty="0"/>
              <a:t>Created</a:t>
            </a:r>
            <a:r>
              <a:rPr lang="fr-FR" dirty="0"/>
              <a:t> </a:t>
            </a:r>
            <a:r>
              <a:rPr lang="en-US" dirty="0"/>
              <a:t>to be used with existing hardware</a:t>
            </a:r>
          </a:p>
          <a:p>
            <a:r>
              <a:rPr lang="en-US" dirty="0"/>
              <a:t>Uses REST API for the </a:t>
            </a:r>
            <a:r>
              <a:rPr lang="en-US" u="sng" dirty="0"/>
              <a:t>northbound</a:t>
            </a:r>
            <a:r>
              <a:rPr lang="en-US" dirty="0"/>
              <a:t> interface</a:t>
            </a:r>
          </a:p>
          <a:p>
            <a:r>
              <a:rPr lang="en-US" dirty="0"/>
              <a:t>Uses common protocols, like SNMP, Telnet, SSH, for the </a:t>
            </a:r>
            <a:br>
              <a:rPr lang="en-US" dirty="0"/>
            </a:br>
            <a:r>
              <a:rPr lang="en-US" u="sng" dirty="0"/>
              <a:t>southbound</a:t>
            </a:r>
            <a:r>
              <a:rPr lang="en-US" dirty="0"/>
              <a:t> interface</a:t>
            </a:r>
          </a:p>
          <a:p>
            <a:r>
              <a:rPr lang="en-US" dirty="0"/>
              <a:t>Can be installed from an </a:t>
            </a:r>
            <a:r>
              <a:rPr lang="en-US" dirty="0">
                <a:hlinkClick r:id="rId2"/>
              </a:rPr>
              <a:t>iso image</a:t>
            </a:r>
            <a:endParaRPr lang="en-US" dirty="0"/>
          </a:p>
          <a:p>
            <a:r>
              <a:rPr lang="en-US" dirty="0"/>
              <a:t>There are </a:t>
            </a:r>
            <a:r>
              <a:rPr lang="en-US" dirty="0">
                <a:hlinkClick r:id="rId3"/>
              </a:rPr>
              <a:t>labs</a:t>
            </a:r>
            <a:r>
              <a:rPr lang="en-US" dirty="0"/>
              <a:t> which does not require local installations</a:t>
            </a:r>
            <a:endParaRPr lang="fr-FR" dirty="0"/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CF23F-51BE-4262-BF05-F5A75F0A46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24344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A1CF38-B727-4E5C-8133-F8C11890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APIC-EM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84551-B0EA-4A50-9F87-8CF3FEEA46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D31B9-16E4-4956-A15F-E4EFC64E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69" y="1145430"/>
            <a:ext cx="9867995" cy="56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08606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F3853-82CD-4552-8B06-08C9E4C6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 NSX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BAA072-DC10-4171-8009-28D4E70B48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64100"/>
            <a:ext cx="11817350" cy="5202237"/>
          </a:xfrm>
        </p:spPr>
        <p:txBody>
          <a:bodyPr/>
          <a:lstStyle/>
          <a:p>
            <a:r>
              <a:rPr lang="en-US" dirty="0"/>
              <a:t>NSX is network virtualization platform, which provides: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You can try the </a:t>
            </a:r>
            <a:r>
              <a:rPr lang="en-US" dirty="0">
                <a:hlinkClick r:id="rId2"/>
              </a:rPr>
              <a:t>VMware NSX Data Center </a:t>
            </a:r>
            <a:r>
              <a:rPr lang="en-US" dirty="0"/>
              <a:t>for free </a:t>
            </a:r>
            <a:br>
              <a:rPr lang="en-US" dirty="0"/>
            </a:br>
            <a:r>
              <a:rPr lang="en-US" dirty="0"/>
              <a:t>(enable browser pop-ups)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CF23F-51BE-4262-BF05-F5A75F0A46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B0EBD9-4FCB-4971-9D12-43937F9B5E8D}"/>
              </a:ext>
            </a:extLst>
          </p:cNvPr>
          <p:cNvGraphicFramePr>
            <a:graphicFrameLocks noGrp="1"/>
          </p:cNvGraphicFramePr>
          <p:nvPr/>
        </p:nvGraphicFramePr>
        <p:xfrm>
          <a:off x="507413" y="2127858"/>
          <a:ext cx="11255962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9378">
                  <a:extLst>
                    <a:ext uri="{9D8B030D-6E8A-4147-A177-3AD203B41FA5}">
                      <a16:colId xmlns:a16="http://schemas.microsoft.com/office/drawing/2014/main" val="2844971141"/>
                    </a:ext>
                  </a:extLst>
                </a:gridCol>
                <a:gridCol w="5066584">
                  <a:extLst>
                    <a:ext uri="{9D8B030D-6E8A-4147-A177-3AD203B41FA5}">
                      <a16:colId xmlns:a16="http://schemas.microsoft.com/office/drawing/2014/main" val="383422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Logical switching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Logical load-balancer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92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Logical routing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Logical VPN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Logical firewall and NSX 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NSX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021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831392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7F2021-DE24-4562-87AF-D7F398D3E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544406165"/>
      </p:ext>
    </p:extLst>
  </p:cSld>
  <p:clrMapOvr>
    <a:masterClrMapping/>
  </p:clrMapOvr>
  <p:transition spd="slow" advClick="0" advTm="5000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Traditional networking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Software Defined Networking (SDN)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Simulators for SDN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Demonstration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5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1942" y="1179586"/>
            <a:ext cx="8693332" cy="54885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Education, Profession and Job for Software Developers</a:t>
            </a:r>
          </a:p>
          <a:p>
            <a:pPr lvl="1"/>
            <a:r>
              <a:rPr lang="en-US" sz="2999" noProof="1">
                <a:hlinkClick r:id="rId3"/>
              </a:rPr>
              <a:t>softuni.bg</a:t>
            </a:r>
            <a:r>
              <a:rPr lang="en-US" sz="2999" noProof="1"/>
              <a:t>, </a:t>
            </a:r>
            <a:r>
              <a:rPr lang="en-US" sz="2799" dirty="0">
                <a:hlinkClick r:id="rId4"/>
              </a:rPr>
              <a:t>about.softuni.bg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/>
            <a:r>
              <a:rPr lang="en-US" sz="2999" noProof="1">
                <a:hlinkClick r:id="rId5"/>
              </a:rPr>
              <a:t>softuni.foundation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lvl="1"/>
            <a:r>
              <a:rPr lang="en-US" sz="2999" noProof="1">
                <a:hlinkClick r:id="rId6"/>
              </a:rPr>
              <a:t>facebook.com/SoftwareUniversity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lvl="1"/>
            <a:r>
              <a:rPr lang="en-US" sz="2999" dirty="0">
                <a:hlinkClick r:id="rId7"/>
              </a:rPr>
              <a:t>forum.softuni.bg</a:t>
            </a:r>
            <a:endParaRPr lang="en-US" sz="2999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Traditional 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1968"/>
      </p:ext>
    </p:extLst>
  </p:cSld>
  <p:clrMapOvr>
    <a:masterClrMapping/>
  </p:clrMapOvr>
  <p:transition spd="slow" advClick="0" advTm="5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FE453-E41B-425B-83C1-8F4983AE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old (current) way of doing networking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16292-7015-4ACA-A09B-42D388CA764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337" y="1195388"/>
            <a:ext cx="11817350" cy="5202237"/>
          </a:xfrm>
        </p:spPr>
        <p:txBody>
          <a:bodyPr/>
          <a:lstStyle/>
          <a:p>
            <a:r>
              <a:rPr lang="en-US" dirty="0"/>
              <a:t>Networking vendors sell proprietary hardware</a:t>
            </a:r>
          </a:p>
          <a:p>
            <a:r>
              <a:rPr lang="en-US" dirty="0"/>
              <a:t>Hardware can be different, but devices talk to each other using protocols</a:t>
            </a:r>
          </a:p>
          <a:p>
            <a:r>
              <a:rPr lang="en-US" dirty="0"/>
              <a:t>These protocols are built in the OS/image in each device</a:t>
            </a:r>
          </a:p>
          <a:p>
            <a:r>
              <a:rPr lang="en-US" dirty="0"/>
              <a:t>We need to separately configure the logic for each “box” by</a:t>
            </a:r>
            <a:br>
              <a:rPr lang="en-US" dirty="0"/>
            </a:br>
            <a:r>
              <a:rPr lang="en-US" dirty="0"/>
              <a:t>using:</a:t>
            </a:r>
          </a:p>
          <a:p>
            <a:pPr lvl="1">
              <a:buSzPct val="85000"/>
            </a:pPr>
            <a:r>
              <a:rPr lang="en-US" dirty="0"/>
              <a:t>Command Line Interface (CLI)</a:t>
            </a:r>
          </a:p>
          <a:p>
            <a:pPr lvl="1">
              <a:buSzPct val="85000"/>
            </a:pPr>
            <a:r>
              <a:rPr lang="en-US" dirty="0"/>
              <a:t>Some kind of Network Management System (NMS)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7AE89-B9C3-4865-8B6B-6CDCC23580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57465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007A0-3667-4953-9ED1-BA869C63B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network devices make forwarding decisions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594B9-88D3-43BA-BDD1-E419EFA582E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42958"/>
            <a:ext cx="11817350" cy="52022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Switches and routers should decide where to send a particular packet so </a:t>
            </a:r>
            <a:r>
              <a:rPr lang="en-US" u="sng" dirty="0"/>
              <a:t>each device</a:t>
            </a:r>
            <a:r>
              <a:rPr lang="en-US" dirty="0"/>
              <a:t> may need to consider, build or change:</a:t>
            </a:r>
          </a:p>
          <a:p>
            <a:pPr lvl="1">
              <a:buSzPct val="85000"/>
            </a:pPr>
            <a:r>
              <a:rPr lang="en-US" dirty="0"/>
              <a:t>MAC address tables</a:t>
            </a:r>
          </a:p>
          <a:p>
            <a:pPr lvl="1">
              <a:buSzPct val="85000"/>
            </a:pPr>
            <a:r>
              <a:rPr lang="en-US" dirty="0"/>
              <a:t>Routing tables</a:t>
            </a:r>
          </a:p>
          <a:p>
            <a:pPr lvl="1">
              <a:buSzPct val="85000"/>
            </a:pPr>
            <a:r>
              <a:rPr lang="en-US" dirty="0"/>
              <a:t>Use ARP to find the destination MAC</a:t>
            </a:r>
          </a:p>
          <a:p>
            <a:pPr lvl="1">
              <a:buSzPct val="85000"/>
            </a:pPr>
            <a:r>
              <a:rPr lang="en-US" dirty="0"/>
              <a:t>Decrease the TTL of each packet</a:t>
            </a:r>
          </a:p>
          <a:p>
            <a:pPr>
              <a:buSzPct val="85000"/>
            </a:pPr>
            <a:r>
              <a:rPr lang="en-US" dirty="0"/>
              <a:t>Different </a:t>
            </a:r>
            <a:r>
              <a:rPr lang="en-US" b="1" dirty="0"/>
              <a:t>planes</a:t>
            </a:r>
            <a:r>
              <a:rPr lang="en-US" dirty="0"/>
              <a:t> on </a:t>
            </a:r>
            <a:r>
              <a:rPr lang="en-US"/>
              <a:t>each device are </a:t>
            </a:r>
            <a:r>
              <a:rPr lang="en-US" dirty="0"/>
              <a:t>responsible for </a:t>
            </a:r>
            <a:r>
              <a:rPr lang="en-US"/>
              <a:t>the </a:t>
            </a:r>
            <a:br>
              <a:rPr lang="en-US"/>
            </a:br>
            <a:r>
              <a:rPr lang="en-US"/>
              <a:t>different </a:t>
            </a:r>
            <a:r>
              <a:rPr lang="en-US" dirty="0"/>
              <a:t>tasks: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control</a:t>
            </a:r>
            <a:r>
              <a:rPr lang="en-US" dirty="0"/>
              <a:t> plane, </a:t>
            </a:r>
            <a:r>
              <a:rPr lang="en-US" dirty="0">
                <a:solidFill>
                  <a:schemeClr val="bg1"/>
                </a:solidFill>
              </a:rPr>
              <a:t>data</a:t>
            </a:r>
            <a:r>
              <a:rPr lang="en-US" dirty="0"/>
              <a:t> plane and </a:t>
            </a:r>
            <a:r>
              <a:rPr lang="en-US" dirty="0">
                <a:solidFill>
                  <a:schemeClr val="bg1"/>
                </a:solidFill>
              </a:rPr>
              <a:t>management</a:t>
            </a:r>
            <a:r>
              <a:rPr lang="en-US" dirty="0"/>
              <a:t> plane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9D21E-87C7-45D2-9D91-057434C115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28479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59ED3B-5D12-4374-A287-DB1879BD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and planes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10DDE-55E2-413F-9409-BB36C27D50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Control plane </a:t>
            </a:r>
            <a:r>
              <a:rPr lang="en-US" dirty="0"/>
              <a:t>(the brain). Responsible for: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Building ARP tables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Building routing tables 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Running STP to avoid loops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Data plane </a:t>
            </a:r>
            <a:r>
              <a:rPr lang="en-US" dirty="0"/>
              <a:t>(the muscles). Responsible for: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Encapsulation/decapsulation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Adding or removing headers (802.1Q for example)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Replace source/destination address (if there is NAT)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Management plane</a:t>
            </a:r>
            <a:r>
              <a:rPr lang="en-US" dirty="0"/>
              <a:t> - used for accessing and managing the </a:t>
            </a:r>
            <a:br>
              <a:rPr lang="en-US" dirty="0"/>
            </a:br>
            <a:r>
              <a:rPr lang="en-US" dirty="0"/>
              <a:t>devices. Examples - Telnet, SSH</a:t>
            </a:r>
          </a:p>
        </p:txBody>
      </p:sp>
    </p:spTree>
    <p:extLst>
      <p:ext uri="{BB962C8B-B14F-4D97-AF65-F5344CB8AC3E}">
        <p14:creationId xmlns:p14="http://schemas.microsoft.com/office/powerpoint/2010/main" val="2196332394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5789-3488-4B10-A8E2-782DA0DF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control and the data planes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48AA9-90BA-40EC-8487-B82829F8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377" y="1711197"/>
            <a:ext cx="9035245" cy="43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65140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CDADF-A4F8-44D6-AE35-6F9B61873F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adding a new service/server in the network, this may </a:t>
            </a:r>
            <a:br>
              <a:rPr lang="en-US" dirty="0"/>
            </a:br>
            <a:r>
              <a:rPr lang="en-US" dirty="0"/>
              <a:t>lead to creating and configuring: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VLAN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STP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Subnet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Routing 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Firewall rules (ACL)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Etc…</a:t>
            </a:r>
          </a:p>
          <a:p>
            <a:pPr>
              <a:lnSpc>
                <a:spcPct val="115000"/>
              </a:lnSpc>
              <a:buClr>
                <a:schemeClr val="tx1"/>
              </a:buClr>
              <a:buSzPct val="100000"/>
            </a:pPr>
            <a:r>
              <a:rPr lang="en-US" dirty="0"/>
              <a:t>The whole process is </a:t>
            </a:r>
            <a:r>
              <a:rPr lang="en-US" u="sng" dirty="0"/>
              <a:t>slow</a:t>
            </a:r>
            <a:r>
              <a:rPr lang="en-US" dirty="0"/>
              <a:t>, </a:t>
            </a:r>
            <a:r>
              <a:rPr lang="en-US" u="sng" dirty="0"/>
              <a:t>manual</a:t>
            </a:r>
            <a:r>
              <a:rPr lang="en-US" dirty="0"/>
              <a:t> and may lead to </a:t>
            </a:r>
            <a:br>
              <a:rPr lang="en-US" dirty="0"/>
            </a:br>
            <a:r>
              <a:rPr lang="en-US" u="sng" dirty="0"/>
              <a:t>configuration errors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AB2A8-8641-4A9B-99E5-FC668EF3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traditional 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0617-683D-45CF-9699-9836340111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75518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DA6F1-1B3E-4FA6-8F0D-37B752C0B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Defined Networking (SDN)</a:t>
            </a:r>
          </a:p>
        </p:txBody>
      </p:sp>
    </p:spTree>
    <p:extLst>
      <p:ext uri="{BB962C8B-B14F-4D97-AF65-F5344CB8AC3E}">
        <p14:creationId xmlns:p14="http://schemas.microsoft.com/office/powerpoint/2010/main" val="600783522"/>
      </p:ext>
    </p:extLst>
  </p:cSld>
  <p:clrMapOvr>
    <a:masterClrMapping/>
  </p:clrMapOvr>
  <p:transition spd="slow" advClick="0" advTm="5000">
    <p:push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aruba_title-library_16x9">
  <a:themeElements>
    <a:clrScheme name="Aruba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FF8300"/>
      </a:accent1>
      <a:accent2>
        <a:srgbClr val="004876"/>
      </a:accent2>
      <a:accent3>
        <a:srgbClr val="9FD4C9"/>
      </a:accent3>
      <a:accent4>
        <a:srgbClr val="646569"/>
      </a:accent4>
      <a:accent5>
        <a:srgbClr val="D5D654"/>
      </a:accent5>
      <a:accent6>
        <a:srgbClr val="008375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69|130">
      <a:srgbClr val="00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Aruba_16x9_Master-Template_011516" id="{98F542C7-6BD9-C440-BB04-DFFACAD10EEE}" vid="{5FA0B7F9-07F1-6042-A5FD-7637741C5961}"/>
    </a:ext>
  </a:extLst>
</a:theme>
</file>

<file path=ppt/theme/theme3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20904</TotalTime>
  <Words>944</Words>
  <Application>Microsoft Office PowerPoint</Application>
  <PresentationFormat>Широк екран</PresentationFormat>
  <Paragraphs>174</Paragraphs>
  <Slides>29</Slides>
  <Notes>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Заглавия на слайдовете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1_SoftUni3_1</vt:lpstr>
      <vt:lpstr>aruba_title-library_16x9</vt:lpstr>
      <vt:lpstr>2_SoftUni3_1</vt:lpstr>
      <vt:lpstr>Software Defined Networking</vt:lpstr>
      <vt:lpstr>Table of Contents</vt:lpstr>
      <vt:lpstr>Презентация на PowerPoint</vt:lpstr>
      <vt:lpstr>The old (current) way of doing networking</vt:lpstr>
      <vt:lpstr>How network devices make forwarding decisions</vt:lpstr>
      <vt:lpstr>Devices and planes</vt:lpstr>
      <vt:lpstr>The control and the data planes</vt:lpstr>
      <vt:lpstr>Limitation of traditional networking</vt:lpstr>
      <vt:lpstr>Презентация на PowerPoint</vt:lpstr>
      <vt:lpstr>What is SDN?</vt:lpstr>
      <vt:lpstr>SDN controller interfaces</vt:lpstr>
      <vt:lpstr>SDN northbound interface</vt:lpstr>
      <vt:lpstr>REST API</vt:lpstr>
      <vt:lpstr>SDN southbound interface</vt:lpstr>
      <vt:lpstr>SDN OpenFlow</vt:lpstr>
      <vt:lpstr>Презентация на PowerPoint</vt:lpstr>
      <vt:lpstr>Mininet and miniedit</vt:lpstr>
      <vt:lpstr>Mininet and miniedit (2)</vt:lpstr>
      <vt:lpstr>HPE VAN SDN controller and Mininet </vt:lpstr>
      <vt:lpstr>HPE VAN SDN controller and Mininet (2) </vt:lpstr>
      <vt:lpstr>Cisco APIC-EM</vt:lpstr>
      <vt:lpstr>Cisco APIC-EM (2)</vt:lpstr>
      <vt:lpstr>VMWare NSX</vt:lpstr>
      <vt:lpstr>Презентация на PowerPoint</vt:lpstr>
      <vt:lpstr>Summary</vt:lpstr>
      <vt:lpstr>Презентация на PowerPoint</vt:lpstr>
      <vt:lpstr>SoftUni Diamond Partners</vt:lpstr>
      <vt:lpstr>Educational Partners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Radoslav Molov</cp:lastModifiedBy>
  <cp:revision>952</cp:revision>
  <dcterms:created xsi:type="dcterms:W3CDTF">2018-05-23T13:08:44Z</dcterms:created>
  <dcterms:modified xsi:type="dcterms:W3CDTF">2022-06-24T11:57:45Z</dcterms:modified>
</cp:coreProperties>
</file>